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4" r:id="rId16"/>
    <p:sldId id="270" r:id="rId17"/>
    <p:sldId id="271" r:id="rId18"/>
    <p:sldId id="276" r:id="rId19"/>
    <p:sldId id="277" r:id="rId20"/>
    <p:sldId id="278" r:id="rId21"/>
    <p:sldId id="279" r:id="rId22"/>
    <p:sldId id="280" r:id="rId23"/>
    <p:sldId id="281" r:id="rId24"/>
    <p:sldId id="275" r:id="rId25"/>
    <p:sldId id="272" r:id="rId26"/>
    <p:sldId id="27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388" autoAdjust="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E3E86F-4416-4202-A336-137683BAB953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A9A31A1-AB22-4B94-B542-6CABBAEB9E2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i="0" dirty="0"/>
            <a:t>The strong lag 1 partial autocorrelation suggests that an AR(1) (Autoregressive model of order 1) might be appropriate for this time series.</a:t>
          </a:r>
          <a:endParaRPr lang="en-US" dirty="0"/>
        </a:p>
      </dgm:t>
    </dgm:pt>
    <dgm:pt modelId="{D0462CBA-BFAD-4C52-A6B5-374C80901F83}" type="parTrans" cxnId="{A8943279-C253-459D-87CD-1A9ADB1B2ABD}">
      <dgm:prSet/>
      <dgm:spPr/>
      <dgm:t>
        <a:bodyPr/>
        <a:lstStyle/>
        <a:p>
          <a:endParaRPr lang="en-US"/>
        </a:p>
      </dgm:t>
    </dgm:pt>
    <dgm:pt modelId="{6CD7D0E1-EA56-40DA-84E6-E9C3471F9B5D}" type="sibTrans" cxnId="{A8943279-C253-459D-87CD-1A9ADB1B2ABD}">
      <dgm:prSet/>
      <dgm:spPr/>
      <dgm:t>
        <a:bodyPr/>
        <a:lstStyle/>
        <a:p>
          <a:endParaRPr lang="en-US"/>
        </a:p>
      </dgm:t>
    </dgm:pt>
    <dgm:pt modelId="{5C339B81-50BE-45FF-BE27-987EAF547BE9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i="0"/>
            <a:t>There are no obvious cyclical or seasonal patterns visible in the PACF plot.</a:t>
          </a:r>
          <a:endParaRPr lang="en-US"/>
        </a:p>
      </dgm:t>
    </dgm:pt>
    <dgm:pt modelId="{59B0287F-B8D2-4586-8CA6-7279E30FF017}" type="parTrans" cxnId="{760A03C0-CA85-42A1-88BE-5B97C8D81748}">
      <dgm:prSet/>
      <dgm:spPr/>
      <dgm:t>
        <a:bodyPr/>
        <a:lstStyle/>
        <a:p>
          <a:endParaRPr lang="en-US"/>
        </a:p>
      </dgm:t>
    </dgm:pt>
    <dgm:pt modelId="{862E1942-B532-445D-87FC-2DAF430003A4}" type="sibTrans" cxnId="{760A03C0-CA85-42A1-88BE-5B97C8D81748}">
      <dgm:prSet/>
      <dgm:spPr/>
      <dgm:t>
        <a:bodyPr/>
        <a:lstStyle/>
        <a:p>
          <a:endParaRPr lang="en-US"/>
        </a:p>
      </dgm:t>
    </dgm:pt>
    <dgm:pt modelId="{484394E3-8681-4CC3-90CF-3C8895A69F13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i="0"/>
            <a:t>This PACF plot suggests that a simple model like ARIMA(1,d,q) might be suitable. Might also try ARIMA(1,d,1)</a:t>
          </a:r>
          <a:endParaRPr lang="en-US"/>
        </a:p>
      </dgm:t>
    </dgm:pt>
    <dgm:pt modelId="{44D694BA-EDD4-4494-A10F-89660F2DC1BC}" type="parTrans" cxnId="{6834658B-CAD7-41A1-B08C-DF101DAED18F}">
      <dgm:prSet/>
      <dgm:spPr/>
      <dgm:t>
        <a:bodyPr/>
        <a:lstStyle/>
        <a:p>
          <a:endParaRPr lang="en-US"/>
        </a:p>
      </dgm:t>
    </dgm:pt>
    <dgm:pt modelId="{F7FCFFF4-0986-4C86-902E-6746FE03839A}" type="sibTrans" cxnId="{6834658B-CAD7-41A1-B08C-DF101DAED18F}">
      <dgm:prSet/>
      <dgm:spPr/>
      <dgm:t>
        <a:bodyPr/>
        <a:lstStyle/>
        <a:p>
          <a:endParaRPr lang="en-US"/>
        </a:p>
      </dgm:t>
    </dgm:pt>
    <dgm:pt modelId="{031DF3BB-7F20-40F7-829F-A476076F90EF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i="0"/>
            <a:t>Stationarity: The rapid decay in partial autocorrelations after lag 1 is a good sign, but doesn't guarantee stationarity. You should still perform formal stationarity tests.</a:t>
          </a:r>
          <a:endParaRPr lang="en-US"/>
        </a:p>
      </dgm:t>
    </dgm:pt>
    <dgm:pt modelId="{F12966FB-7B6F-4D97-A68B-DC0CB431ADD2}" type="parTrans" cxnId="{F0166F7B-3151-41D5-9A73-5395186D5EE1}">
      <dgm:prSet/>
      <dgm:spPr/>
      <dgm:t>
        <a:bodyPr/>
        <a:lstStyle/>
        <a:p>
          <a:endParaRPr lang="en-US"/>
        </a:p>
      </dgm:t>
    </dgm:pt>
    <dgm:pt modelId="{D732B07D-EDB1-4704-8540-07B434A6948A}" type="sibTrans" cxnId="{F0166F7B-3151-41D5-9A73-5395186D5EE1}">
      <dgm:prSet/>
      <dgm:spPr/>
      <dgm:t>
        <a:bodyPr/>
        <a:lstStyle/>
        <a:p>
          <a:endParaRPr lang="en-US"/>
        </a:p>
      </dgm:t>
    </dgm:pt>
    <dgm:pt modelId="{E02DE4BC-AF77-44CC-926F-C5D1DC1EFBCB}" type="pres">
      <dgm:prSet presAssocID="{E8E3E86F-4416-4202-A336-137683BAB953}" presName="root" presStyleCnt="0">
        <dgm:presLayoutVars>
          <dgm:dir/>
          <dgm:resizeHandles val="exact"/>
        </dgm:presLayoutVars>
      </dgm:prSet>
      <dgm:spPr/>
    </dgm:pt>
    <dgm:pt modelId="{F7B6CD99-945A-46F6-8574-F4292B4CCDB4}" type="pres">
      <dgm:prSet presAssocID="{1A9A31A1-AB22-4B94-B542-6CABBAEB9E22}" presName="compNode" presStyleCnt="0"/>
      <dgm:spPr/>
    </dgm:pt>
    <dgm:pt modelId="{B51CC6C6-AC24-4709-B549-2176BBE2E941}" type="pres">
      <dgm:prSet presAssocID="{1A9A31A1-AB22-4B94-B542-6CABBAEB9E22}" presName="bgRect" presStyleLbl="bgShp" presStyleIdx="0" presStyleCnt="4"/>
      <dgm:spPr/>
    </dgm:pt>
    <dgm:pt modelId="{ACDDE573-6D22-4EBC-9B20-988C302F3C00}" type="pres">
      <dgm:prSet presAssocID="{1A9A31A1-AB22-4B94-B542-6CABBAEB9E2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enn Diagram"/>
        </a:ext>
      </dgm:extLst>
    </dgm:pt>
    <dgm:pt modelId="{CF506312-8E0C-4C02-A8AC-FA97B03BE5A6}" type="pres">
      <dgm:prSet presAssocID="{1A9A31A1-AB22-4B94-B542-6CABBAEB9E22}" presName="spaceRect" presStyleCnt="0"/>
      <dgm:spPr/>
    </dgm:pt>
    <dgm:pt modelId="{8566DFC9-FD5C-4067-8375-505D31BB9594}" type="pres">
      <dgm:prSet presAssocID="{1A9A31A1-AB22-4B94-B542-6CABBAEB9E22}" presName="parTx" presStyleLbl="revTx" presStyleIdx="0" presStyleCnt="4">
        <dgm:presLayoutVars>
          <dgm:chMax val="0"/>
          <dgm:chPref val="0"/>
        </dgm:presLayoutVars>
      </dgm:prSet>
      <dgm:spPr/>
    </dgm:pt>
    <dgm:pt modelId="{5957DD7F-3964-4CB9-B3FA-261F826573FF}" type="pres">
      <dgm:prSet presAssocID="{6CD7D0E1-EA56-40DA-84E6-E9C3471F9B5D}" presName="sibTrans" presStyleCnt="0"/>
      <dgm:spPr/>
    </dgm:pt>
    <dgm:pt modelId="{9A4451EA-9B82-4288-83CD-D81F908B5D4E}" type="pres">
      <dgm:prSet presAssocID="{5C339B81-50BE-45FF-BE27-987EAF547BE9}" presName="compNode" presStyleCnt="0"/>
      <dgm:spPr/>
    </dgm:pt>
    <dgm:pt modelId="{2E12BE39-1D46-4DF9-B183-5ADB52FF484E}" type="pres">
      <dgm:prSet presAssocID="{5C339B81-50BE-45FF-BE27-987EAF547BE9}" presName="bgRect" presStyleLbl="bgShp" presStyleIdx="1" presStyleCnt="4"/>
      <dgm:spPr/>
    </dgm:pt>
    <dgm:pt modelId="{AE807353-6F5A-4983-B6C1-A73DE8A8A3C0}" type="pres">
      <dgm:prSet presAssocID="{5C339B81-50BE-45FF-BE27-987EAF547BE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7FF2AD5F-F6DA-4A2E-A1B1-F0292A547880}" type="pres">
      <dgm:prSet presAssocID="{5C339B81-50BE-45FF-BE27-987EAF547BE9}" presName="spaceRect" presStyleCnt="0"/>
      <dgm:spPr/>
    </dgm:pt>
    <dgm:pt modelId="{2472099B-108F-4D12-B755-94B8A4CCEFD2}" type="pres">
      <dgm:prSet presAssocID="{5C339B81-50BE-45FF-BE27-987EAF547BE9}" presName="parTx" presStyleLbl="revTx" presStyleIdx="1" presStyleCnt="4">
        <dgm:presLayoutVars>
          <dgm:chMax val="0"/>
          <dgm:chPref val="0"/>
        </dgm:presLayoutVars>
      </dgm:prSet>
      <dgm:spPr/>
    </dgm:pt>
    <dgm:pt modelId="{1D30639D-FFAD-45F6-B3F8-CD387D0B4B96}" type="pres">
      <dgm:prSet presAssocID="{862E1942-B532-445D-87FC-2DAF430003A4}" presName="sibTrans" presStyleCnt="0"/>
      <dgm:spPr/>
    </dgm:pt>
    <dgm:pt modelId="{67F227EB-44E8-4DB2-BC5E-679E1B1B3806}" type="pres">
      <dgm:prSet presAssocID="{484394E3-8681-4CC3-90CF-3C8895A69F13}" presName="compNode" presStyleCnt="0"/>
      <dgm:spPr/>
    </dgm:pt>
    <dgm:pt modelId="{3E0A3866-DAD0-44FA-AAB1-6A2A44D726E6}" type="pres">
      <dgm:prSet presAssocID="{484394E3-8681-4CC3-90CF-3C8895A69F13}" presName="bgRect" presStyleLbl="bgShp" presStyleIdx="2" presStyleCnt="4"/>
      <dgm:spPr/>
    </dgm:pt>
    <dgm:pt modelId="{2DD2F531-F929-4370-A995-EA64582FA63F}" type="pres">
      <dgm:prSet presAssocID="{484394E3-8681-4CC3-90CF-3C8895A69F1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703171E9-D5EE-441C-804F-FC9E877E93A6}" type="pres">
      <dgm:prSet presAssocID="{484394E3-8681-4CC3-90CF-3C8895A69F13}" presName="spaceRect" presStyleCnt="0"/>
      <dgm:spPr/>
    </dgm:pt>
    <dgm:pt modelId="{FC67D233-8D32-49A5-926D-AD44A53E91A2}" type="pres">
      <dgm:prSet presAssocID="{484394E3-8681-4CC3-90CF-3C8895A69F13}" presName="parTx" presStyleLbl="revTx" presStyleIdx="2" presStyleCnt="4">
        <dgm:presLayoutVars>
          <dgm:chMax val="0"/>
          <dgm:chPref val="0"/>
        </dgm:presLayoutVars>
      </dgm:prSet>
      <dgm:spPr/>
    </dgm:pt>
    <dgm:pt modelId="{AAD0256B-3908-4B21-AEA8-A4B66D06BC4B}" type="pres">
      <dgm:prSet presAssocID="{F7FCFFF4-0986-4C86-902E-6746FE03839A}" presName="sibTrans" presStyleCnt="0"/>
      <dgm:spPr/>
    </dgm:pt>
    <dgm:pt modelId="{FE8C395D-B968-42B3-8BBB-CCDB97967587}" type="pres">
      <dgm:prSet presAssocID="{031DF3BB-7F20-40F7-829F-A476076F90EF}" presName="compNode" presStyleCnt="0"/>
      <dgm:spPr/>
    </dgm:pt>
    <dgm:pt modelId="{FFB9991B-9110-449C-90F1-A596D99CF199}" type="pres">
      <dgm:prSet presAssocID="{031DF3BB-7F20-40F7-829F-A476076F90EF}" presName="bgRect" presStyleLbl="bgShp" presStyleIdx="3" presStyleCnt="4"/>
      <dgm:spPr/>
    </dgm:pt>
    <dgm:pt modelId="{AD914F68-8207-42F8-AF29-0385A01C5747}" type="pres">
      <dgm:prSet presAssocID="{031DF3BB-7F20-40F7-829F-A476076F90E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F155A70-FB8B-4CFE-8B14-F4337334D578}" type="pres">
      <dgm:prSet presAssocID="{031DF3BB-7F20-40F7-829F-A476076F90EF}" presName="spaceRect" presStyleCnt="0"/>
      <dgm:spPr/>
    </dgm:pt>
    <dgm:pt modelId="{680B4B04-421B-4E46-A136-39B125A7F642}" type="pres">
      <dgm:prSet presAssocID="{031DF3BB-7F20-40F7-829F-A476076F90EF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BB36604-4DBA-4BA8-931A-D5A60DD66389}" type="presOf" srcId="{E8E3E86F-4416-4202-A336-137683BAB953}" destId="{E02DE4BC-AF77-44CC-926F-C5D1DC1EFBCB}" srcOrd="0" destOrd="0" presId="urn:microsoft.com/office/officeart/2018/2/layout/IconVerticalSolidList"/>
    <dgm:cxn modelId="{A0913E3C-A415-4E80-8ACF-F614FBB40964}" type="presOf" srcId="{5C339B81-50BE-45FF-BE27-987EAF547BE9}" destId="{2472099B-108F-4D12-B755-94B8A4CCEFD2}" srcOrd="0" destOrd="0" presId="urn:microsoft.com/office/officeart/2018/2/layout/IconVerticalSolidList"/>
    <dgm:cxn modelId="{A8943279-C253-459D-87CD-1A9ADB1B2ABD}" srcId="{E8E3E86F-4416-4202-A336-137683BAB953}" destId="{1A9A31A1-AB22-4B94-B542-6CABBAEB9E22}" srcOrd="0" destOrd="0" parTransId="{D0462CBA-BFAD-4C52-A6B5-374C80901F83}" sibTransId="{6CD7D0E1-EA56-40DA-84E6-E9C3471F9B5D}"/>
    <dgm:cxn modelId="{F0166F7B-3151-41D5-9A73-5395186D5EE1}" srcId="{E8E3E86F-4416-4202-A336-137683BAB953}" destId="{031DF3BB-7F20-40F7-829F-A476076F90EF}" srcOrd="3" destOrd="0" parTransId="{F12966FB-7B6F-4D97-A68B-DC0CB431ADD2}" sibTransId="{D732B07D-EDB1-4704-8540-07B434A6948A}"/>
    <dgm:cxn modelId="{6834658B-CAD7-41A1-B08C-DF101DAED18F}" srcId="{E8E3E86F-4416-4202-A336-137683BAB953}" destId="{484394E3-8681-4CC3-90CF-3C8895A69F13}" srcOrd="2" destOrd="0" parTransId="{44D694BA-EDD4-4494-A10F-89660F2DC1BC}" sibTransId="{F7FCFFF4-0986-4C86-902E-6746FE03839A}"/>
    <dgm:cxn modelId="{ADB7ECB9-5B66-4E13-A1C5-4D6DE80A8D9B}" type="presOf" srcId="{031DF3BB-7F20-40F7-829F-A476076F90EF}" destId="{680B4B04-421B-4E46-A136-39B125A7F642}" srcOrd="0" destOrd="0" presId="urn:microsoft.com/office/officeart/2018/2/layout/IconVerticalSolidList"/>
    <dgm:cxn modelId="{774C61BE-E865-48E7-A8F6-1B10A7E240C1}" type="presOf" srcId="{484394E3-8681-4CC3-90CF-3C8895A69F13}" destId="{FC67D233-8D32-49A5-926D-AD44A53E91A2}" srcOrd="0" destOrd="0" presId="urn:microsoft.com/office/officeart/2018/2/layout/IconVerticalSolidList"/>
    <dgm:cxn modelId="{760A03C0-CA85-42A1-88BE-5B97C8D81748}" srcId="{E8E3E86F-4416-4202-A336-137683BAB953}" destId="{5C339B81-50BE-45FF-BE27-987EAF547BE9}" srcOrd="1" destOrd="0" parTransId="{59B0287F-B8D2-4586-8CA6-7279E30FF017}" sibTransId="{862E1942-B532-445D-87FC-2DAF430003A4}"/>
    <dgm:cxn modelId="{6BDFE1F5-DE85-47B7-913A-BA1C2E77E113}" type="presOf" srcId="{1A9A31A1-AB22-4B94-B542-6CABBAEB9E22}" destId="{8566DFC9-FD5C-4067-8375-505D31BB9594}" srcOrd="0" destOrd="0" presId="urn:microsoft.com/office/officeart/2018/2/layout/IconVerticalSolidList"/>
    <dgm:cxn modelId="{576C90E1-99C1-46A4-8095-ACC307211B00}" type="presParOf" srcId="{E02DE4BC-AF77-44CC-926F-C5D1DC1EFBCB}" destId="{F7B6CD99-945A-46F6-8574-F4292B4CCDB4}" srcOrd="0" destOrd="0" presId="urn:microsoft.com/office/officeart/2018/2/layout/IconVerticalSolidList"/>
    <dgm:cxn modelId="{0001547C-E8BF-4017-87DF-C155B0CA06F3}" type="presParOf" srcId="{F7B6CD99-945A-46F6-8574-F4292B4CCDB4}" destId="{B51CC6C6-AC24-4709-B549-2176BBE2E941}" srcOrd="0" destOrd="0" presId="urn:microsoft.com/office/officeart/2018/2/layout/IconVerticalSolidList"/>
    <dgm:cxn modelId="{CB1CBCC2-5E93-4997-845D-2AE58EC63584}" type="presParOf" srcId="{F7B6CD99-945A-46F6-8574-F4292B4CCDB4}" destId="{ACDDE573-6D22-4EBC-9B20-988C302F3C00}" srcOrd="1" destOrd="0" presId="urn:microsoft.com/office/officeart/2018/2/layout/IconVerticalSolidList"/>
    <dgm:cxn modelId="{6E2ED748-095B-4493-879F-D6FBD168C3E8}" type="presParOf" srcId="{F7B6CD99-945A-46F6-8574-F4292B4CCDB4}" destId="{CF506312-8E0C-4C02-A8AC-FA97B03BE5A6}" srcOrd="2" destOrd="0" presId="urn:microsoft.com/office/officeart/2018/2/layout/IconVerticalSolidList"/>
    <dgm:cxn modelId="{9B5F9376-F12E-4223-9642-425FA0D4D5ED}" type="presParOf" srcId="{F7B6CD99-945A-46F6-8574-F4292B4CCDB4}" destId="{8566DFC9-FD5C-4067-8375-505D31BB9594}" srcOrd="3" destOrd="0" presId="urn:microsoft.com/office/officeart/2018/2/layout/IconVerticalSolidList"/>
    <dgm:cxn modelId="{E01D6BC4-E5D8-4034-BA6B-5C7D9D1E3BC2}" type="presParOf" srcId="{E02DE4BC-AF77-44CC-926F-C5D1DC1EFBCB}" destId="{5957DD7F-3964-4CB9-B3FA-261F826573FF}" srcOrd="1" destOrd="0" presId="urn:microsoft.com/office/officeart/2018/2/layout/IconVerticalSolidList"/>
    <dgm:cxn modelId="{21CC4156-8430-4874-A33A-135C5C9ECDDB}" type="presParOf" srcId="{E02DE4BC-AF77-44CC-926F-C5D1DC1EFBCB}" destId="{9A4451EA-9B82-4288-83CD-D81F908B5D4E}" srcOrd="2" destOrd="0" presId="urn:microsoft.com/office/officeart/2018/2/layout/IconVerticalSolidList"/>
    <dgm:cxn modelId="{8028E8A9-9B5F-4C92-AEC0-EA01ACF08737}" type="presParOf" srcId="{9A4451EA-9B82-4288-83CD-D81F908B5D4E}" destId="{2E12BE39-1D46-4DF9-B183-5ADB52FF484E}" srcOrd="0" destOrd="0" presId="urn:microsoft.com/office/officeart/2018/2/layout/IconVerticalSolidList"/>
    <dgm:cxn modelId="{5199303B-D2C2-4EEF-A85D-D78564A387DF}" type="presParOf" srcId="{9A4451EA-9B82-4288-83CD-D81F908B5D4E}" destId="{AE807353-6F5A-4983-B6C1-A73DE8A8A3C0}" srcOrd="1" destOrd="0" presId="urn:microsoft.com/office/officeart/2018/2/layout/IconVerticalSolidList"/>
    <dgm:cxn modelId="{88535669-A6AD-4FAD-9B47-FC04EB970479}" type="presParOf" srcId="{9A4451EA-9B82-4288-83CD-D81F908B5D4E}" destId="{7FF2AD5F-F6DA-4A2E-A1B1-F0292A547880}" srcOrd="2" destOrd="0" presId="urn:microsoft.com/office/officeart/2018/2/layout/IconVerticalSolidList"/>
    <dgm:cxn modelId="{533B8614-A2F3-42E0-845D-4BCE34A5DE15}" type="presParOf" srcId="{9A4451EA-9B82-4288-83CD-D81F908B5D4E}" destId="{2472099B-108F-4D12-B755-94B8A4CCEFD2}" srcOrd="3" destOrd="0" presId="urn:microsoft.com/office/officeart/2018/2/layout/IconVerticalSolidList"/>
    <dgm:cxn modelId="{D8123752-3AC1-49FB-BA1E-2B0B22F07281}" type="presParOf" srcId="{E02DE4BC-AF77-44CC-926F-C5D1DC1EFBCB}" destId="{1D30639D-FFAD-45F6-B3F8-CD387D0B4B96}" srcOrd="3" destOrd="0" presId="urn:microsoft.com/office/officeart/2018/2/layout/IconVerticalSolidList"/>
    <dgm:cxn modelId="{E394EF91-F8DC-468D-8C7B-E9BAC65FB349}" type="presParOf" srcId="{E02DE4BC-AF77-44CC-926F-C5D1DC1EFBCB}" destId="{67F227EB-44E8-4DB2-BC5E-679E1B1B3806}" srcOrd="4" destOrd="0" presId="urn:microsoft.com/office/officeart/2018/2/layout/IconVerticalSolidList"/>
    <dgm:cxn modelId="{8E909D2B-BB30-4497-9CAD-61787BEEC083}" type="presParOf" srcId="{67F227EB-44E8-4DB2-BC5E-679E1B1B3806}" destId="{3E0A3866-DAD0-44FA-AAB1-6A2A44D726E6}" srcOrd="0" destOrd="0" presId="urn:microsoft.com/office/officeart/2018/2/layout/IconVerticalSolidList"/>
    <dgm:cxn modelId="{EDF50C1C-BBB6-4513-9400-4303CC9FDBA9}" type="presParOf" srcId="{67F227EB-44E8-4DB2-BC5E-679E1B1B3806}" destId="{2DD2F531-F929-4370-A995-EA64582FA63F}" srcOrd="1" destOrd="0" presId="urn:microsoft.com/office/officeart/2018/2/layout/IconVerticalSolidList"/>
    <dgm:cxn modelId="{62FE8B56-831F-4DBE-A3E0-4587F5374F72}" type="presParOf" srcId="{67F227EB-44E8-4DB2-BC5E-679E1B1B3806}" destId="{703171E9-D5EE-441C-804F-FC9E877E93A6}" srcOrd="2" destOrd="0" presId="urn:microsoft.com/office/officeart/2018/2/layout/IconVerticalSolidList"/>
    <dgm:cxn modelId="{24374389-3C21-4A84-B1B2-C09E214A3F8F}" type="presParOf" srcId="{67F227EB-44E8-4DB2-BC5E-679E1B1B3806}" destId="{FC67D233-8D32-49A5-926D-AD44A53E91A2}" srcOrd="3" destOrd="0" presId="urn:microsoft.com/office/officeart/2018/2/layout/IconVerticalSolidList"/>
    <dgm:cxn modelId="{96179CF4-2E7F-4277-A827-3BD93EC21E4C}" type="presParOf" srcId="{E02DE4BC-AF77-44CC-926F-C5D1DC1EFBCB}" destId="{AAD0256B-3908-4B21-AEA8-A4B66D06BC4B}" srcOrd="5" destOrd="0" presId="urn:microsoft.com/office/officeart/2018/2/layout/IconVerticalSolidList"/>
    <dgm:cxn modelId="{3B5E8014-EDD9-4118-8BFE-024CF76D3F24}" type="presParOf" srcId="{E02DE4BC-AF77-44CC-926F-C5D1DC1EFBCB}" destId="{FE8C395D-B968-42B3-8BBB-CCDB97967587}" srcOrd="6" destOrd="0" presId="urn:microsoft.com/office/officeart/2018/2/layout/IconVerticalSolidList"/>
    <dgm:cxn modelId="{6C875BE2-9F1B-4030-8988-3094870B2EB9}" type="presParOf" srcId="{FE8C395D-B968-42B3-8BBB-CCDB97967587}" destId="{FFB9991B-9110-449C-90F1-A596D99CF199}" srcOrd="0" destOrd="0" presId="urn:microsoft.com/office/officeart/2018/2/layout/IconVerticalSolidList"/>
    <dgm:cxn modelId="{540E3CDD-B309-4E6D-8BA0-7C0D164685D7}" type="presParOf" srcId="{FE8C395D-B968-42B3-8BBB-CCDB97967587}" destId="{AD914F68-8207-42F8-AF29-0385A01C5747}" srcOrd="1" destOrd="0" presId="urn:microsoft.com/office/officeart/2018/2/layout/IconVerticalSolidList"/>
    <dgm:cxn modelId="{73093B96-CBC3-4B2D-868A-D9DF87C87CED}" type="presParOf" srcId="{FE8C395D-B968-42B3-8BBB-CCDB97967587}" destId="{0F155A70-FB8B-4CFE-8B14-F4337334D578}" srcOrd="2" destOrd="0" presId="urn:microsoft.com/office/officeart/2018/2/layout/IconVerticalSolidList"/>
    <dgm:cxn modelId="{4388A8DF-21E5-42E6-AEB3-C5C3D3785FEF}" type="presParOf" srcId="{FE8C395D-B968-42B3-8BBB-CCDB97967587}" destId="{680B4B04-421B-4E46-A136-39B125A7F64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80B72B6-82FF-400F-8D71-0154617844C4}" type="doc">
      <dgm:prSet loTypeId="urn:microsoft.com/office/officeart/2005/8/layout/vList2" loCatId="list" qsTypeId="urn:microsoft.com/office/officeart/2005/8/quickstyle/simple5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BD4354C2-EAD3-4BA0-A3EB-6988FB81457E}">
      <dgm:prSet/>
      <dgm:spPr/>
      <dgm:t>
        <a:bodyPr/>
        <a:lstStyle/>
        <a:p>
          <a:r>
            <a:rPr lang="en-GB" b="1" i="0"/>
            <a:t>1. Residuals are evenly distributed: The model's errors are random and unbiased.</a:t>
          </a:r>
          <a:endParaRPr lang="en-US"/>
        </a:p>
      </dgm:t>
    </dgm:pt>
    <dgm:pt modelId="{A18B67EC-47D2-4EA7-B4BE-75B24D36CF78}" type="parTrans" cxnId="{D110A63B-4864-4293-94AE-15BE83DF4EEB}">
      <dgm:prSet/>
      <dgm:spPr/>
      <dgm:t>
        <a:bodyPr/>
        <a:lstStyle/>
        <a:p>
          <a:endParaRPr lang="en-US"/>
        </a:p>
      </dgm:t>
    </dgm:pt>
    <dgm:pt modelId="{F9716C4A-4070-48EE-A5F4-18C20B667837}" type="sibTrans" cxnId="{D110A63B-4864-4293-94AE-15BE83DF4EEB}">
      <dgm:prSet/>
      <dgm:spPr/>
      <dgm:t>
        <a:bodyPr/>
        <a:lstStyle/>
        <a:p>
          <a:endParaRPr lang="en-US"/>
        </a:p>
      </dgm:t>
    </dgm:pt>
    <dgm:pt modelId="{EE60A653-BC99-4CB3-9159-A07CBDDE4947}">
      <dgm:prSet/>
      <dgm:spPr/>
      <dgm:t>
        <a:bodyPr/>
        <a:lstStyle/>
        <a:p>
          <a:r>
            <a:rPr lang="en-GB" b="1" i="0"/>
            <a:t>2. Residuals are approximately normal: The distribution is bell-shaped, but there might be a few outliers.</a:t>
          </a:r>
          <a:endParaRPr lang="en-US"/>
        </a:p>
      </dgm:t>
    </dgm:pt>
    <dgm:pt modelId="{CD0944B8-93A2-48C6-8D2E-BA0DE44EE545}" type="parTrans" cxnId="{ABAB6FEA-C32B-43BC-ACBE-DE9C9ABFC0CC}">
      <dgm:prSet/>
      <dgm:spPr/>
      <dgm:t>
        <a:bodyPr/>
        <a:lstStyle/>
        <a:p>
          <a:endParaRPr lang="en-US"/>
        </a:p>
      </dgm:t>
    </dgm:pt>
    <dgm:pt modelId="{99E4DA0C-06A2-452F-AA78-400C36F5040F}" type="sibTrans" cxnId="{ABAB6FEA-C32B-43BC-ACBE-DE9C9ABFC0CC}">
      <dgm:prSet/>
      <dgm:spPr/>
      <dgm:t>
        <a:bodyPr/>
        <a:lstStyle/>
        <a:p>
          <a:endParaRPr lang="en-US"/>
        </a:p>
      </dgm:t>
    </dgm:pt>
    <dgm:pt modelId="{019A265D-1C73-48C3-BA14-41F4BB612B04}">
      <dgm:prSet/>
      <dgm:spPr/>
      <dgm:t>
        <a:bodyPr/>
        <a:lstStyle/>
        <a:p>
          <a:r>
            <a:rPr lang="en-GB" b="1" i="0"/>
            <a:t>3. Q-Q plot shows some deviations: The residuals might have outliers.</a:t>
          </a:r>
          <a:endParaRPr lang="en-US"/>
        </a:p>
      </dgm:t>
    </dgm:pt>
    <dgm:pt modelId="{B4498327-350D-4F95-B8CC-04A444FB58FD}" type="parTrans" cxnId="{02C2987F-E462-49FB-83B4-BB57DDD2F9CF}">
      <dgm:prSet/>
      <dgm:spPr/>
      <dgm:t>
        <a:bodyPr/>
        <a:lstStyle/>
        <a:p>
          <a:endParaRPr lang="en-US"/>
        </a:p>
      </dgm:t>
    </dgm:pt>
    <dgm:pt modelId="{A186FBD6-82B9-40F7-859E-EED37735D38B}" type="sibTrans" cxnId="{02C2987F-E462-49FB-83B4-BB57DDD2F9CF}">
      <dgm:prSet/>
      <dgm:spPr/>
      <dgm:t>
        <a:bodyPr/>
        <a:lstStyle/>
        <a:p>
          <a:endParaRPr lang="en-US"/>
        </a:p>
      </dgm:t>
    </dgm:pt>
    <dgm:pt modelId="{30CBB698-A2B5-4BD0-8C56-E984129738AC}">
      <dgm:prSet/>
      <dgm:spPr/>
      <dgm:t>
        <a:bodyPr/>
        <a:lstStyle/>
        <a:p>
          <a:r>
            <a:rPr lang="en-GB" b="1" i="0"/>
            <a:t>4. No significant autocorrelation: The residuals are not correlated with each other.</a:t>
          </a:r>
          <a:endParaRPr lang="en-US"/>
        </a:p>
      </dgm:t>
    </dgm:pt>
    <dgm:pt modelId="{1BBB0E6B-F262-4CD9-A4E2-A291872F6C29}" type="parTrans" cxnId="{C5593E3F-47B0-4905-9D2B-6C91D7AA1A98}">
      <dgm:prSet/>
      <dgm:spPr/>
      <dgm:t>
        <a:bodyPr/>
        <a:lstStyle/>
        <a:p>
          <a:endParaRPr lang="en-US"/>
        </a:p>
      </dgm:t>
    </dgm:pt>
    <dgm:pt modelId="{1BF5FD9D-EDE0-4E4D-8CEA-AAC2031DEFE3}" type="sibTrans" cxnId="{C5593E3F-47B0-4905-9D2B-6C91D7AA1A98}">
      <dgm:prSet/>
      <dgm:spPr/>
      <dgm:t>
        <a:bodyPr/>
        <a:lstStyle/>
        <a:p>
          <a:endParaRPr lang="en-US"/>
        </a:p>
      </dgm:t>
    </dgm:pt>
    <dgm:pt modelId="{F3975935-861B-4DA2-BDB0-864D96E45EDC}" type="pres">
      <dgm:prSet presAssocID="{180B72B6-82FF-400F-8D71-0154617844C4}" presName="linear" presStyleCnt="0">
        <dgm:presLayoutVars>
          <dgm:animLvl val="lvl"/>
          <dgm:resizeHandles val="exact"/>
        </dgm:presLayoutVars>
      </dgm:prSet>
      <dgm:spPr/>
    </dgm:pt>
    <dgm:pt modelId="{C8C40A48-5A09-4F81-AB37-5250E0F2BCC1}" type="pres">
      <dgm:prSet presAssocID="{BD4354C2-EAD3-4BA0-A3EB-6988FB81457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6B47D91-3A5C-42F8-BB2C-15FC691EC5CE}" type="pres">
      <dgm:prSet presAssocID="{F9716C4A-4070-48EE-A5F4-18C20B667837}" presName="spacer" presStyleCnt="0"/>
      <dgm:spPr/>
    </dgm:pt>
    <dgm:pt modelId="{256673EB-EE9A-4A66-89D9-D80E5EBB6318}" type="pres">
      <dgm:prSet presAssocID="{EE60A653-BC99-4CB3-9159-A07CBDDE494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3512128-804C-4549-9252-8EBC7016AD68}" type="pres">
      <dgm:prSet presAssocID="{99E4DA0C-06A2-452F-AA78-400C36F5040F}" presName="spacer" presStyleCnt="0"/>
      <dgm:spPr/>
    </dgm:pt>
    <dgm:pt modelId="{E21EE340-857B-4E0E-8634-3330CC6DFA11}" type="pres">
      <dgm:prSet presAssocID="{019A265D-1C73-48C3-BA14-41F4BB612B0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6D4D3D2-39CE-4FAA-B47D-4286D4373592}" type="pres">
      <dgm:prSet presAssocID="{A186FBD6-82B9-40F7-859E-EED37735D38B}" presName="spacer" presStyleCnt="0"/>
      <dgm:spPr/>
    </dgm:pt>
    <dgm:pt modelId="{4307631E-8067-4919-960E-501F9956E69A}" type="pres">
      <dgm:prSet presAssocID="{30CBB698-A2B5-4BD0-8C56-E984129738AC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6D0E931-66B9-4540-9866-762AFBA1E27C}" type="presOf" srcId="{30CBB698-A2B5-4BD0-8C56-E984129738AC}" destId="{4307631E-8067-4919-960E-501F9956E69A}" srcOrd="0" destOrd="0" presId="urn:microsoft.com/office/officeart/2005/8/layout/vList2"/>
    <dgm:cxn modelId="{5C31313B-196D-4BF9-900D-FA0DA4519F5B}" type="presOf" srcId="{019A265D-1C73-48C3-BA14-41F4BB612B04}" destId="{E21EE340-857B-4E0E-8634-3330CC6DFA11}" srcOrd="0" destOrd="0" presId="urn:microsoft.com/office/officeart/2005/8/layout/vList2"/>
    <dgm:cxn modelId="{D110A63B-4864-4293-94AE-15BE83DF4EEB}" srcId="{180B72B6-82FF-400F-8D71-0154617844C4}" destId="{BD4354C2-EAD3-4BA0-A3EB-6988FB81457E}" srcOrd="0" destOrd="0" parTransId="{A18B67EC-47D2-4EA7-B4BE-75B24D36CF78}" sibTransId="{F9716C4A-4070-48EE-A5F4-18C20B667837}"/>
    <dgm:cxn modelId="{C5593E3F-47B0-4905-9D2B-6C91D7AA1A98}" srcId="{180B72B6-82FF-400F-8D71-0154617844C4}" destId="{30CBB698-A2B5-4BD0-8C56-E984129738AC}" srcOrd="3" destOrd="0" parTransId="{1BBB0E6B-F262-4CD9-A4E2-A291872F6C29}" sibTransId="{1BF5FD9D-EDE0-4E4D-8CEA-AAC2031DEFE3}"/>
    <dgm:cxn modelId="{4674C852-A4DC-445A-8170-8E41B7BF3991}" type="presOf" srcId="{180B72B6-82FF-400F-8D71-0154617844C4}" destId="{F3975935-861B-4DA2-BDB0-864D96E45EDC}" srcOrd="0" destOrd="0" presId="urn:microsoft.com/office/officeart/2005/8/layout/vList2"/>
    <dgm:cxn modelId="{02C2987F-E462-49FB-83B4-BB57DDD2F9CF}" srcId="{180B72B6-82FF-400F-8D71-0154617844C4}" destId="{019A265D-1C73-48C3-BA14-41F4BB612B04}" srcOrd="2" destOrd="0" parTransId="{B4498327-350D-4F95-B8CC-04A444FB58FD}" sibTransId="{A186FBD6-82B9-40F7-859E-EED37735D38B}"/>
    <dgm:cxn modelId="{8CFCF9A3-2A7F-48C8-80F1-87271C4A272B}" type="presOf" srcId="{BD4354C2-EAD3-4BA0-A3EB-6988FB81457E}" destId="{C8C40A48-5A09-4F81-AB37-5250E0F2BCC1}" srcOrd="0" destOrd="0" presId="urn:microsoft.com/office/officeart/2005/8/layout/vList2"/>
    <dgm:cxn modelId="{52CC13BA-5297-4EAB-B4D7-25DE9CACF03A}" type="presOf" srcId="{EE60A653-BC99-4CB3-9159-A07CBDDE4947}" destId="{256673EB-EE9A-4A66-89D9-D80E5EBB6318}" srcOrd="0" destOrd="0" presId="urn:microsoft.com/office/officeart/2005/8/layout/vList2"/>
    <dgm:cxn modelId="{ABAB6FEA-C32B-43BC-ACBE-DE9C9ABFC0CC}" srcId="{180B72B6-82FF-400F-8D71-0154617844C4}" destId="{EE60A653-BC99-4CB3-9159-A07CBDDE4947}" srcOrd="1" destOrd="0" parTransId="{CD0944B8-93A2-48C6-8D2E-BA0DE44EE545}" sibTransId="{99E4DA0C-06A2-452F-AA78-400C36F5040F}"/>
    <dgm:cxn modelId="{0BBB437D-EF03-460E-BECC-3BD7E1C0F008}" type="presParOf" srcId="{F3975935-861B-4DA2-BDB0-864D96E45EDC}" destId="{C8C40A48-5A09-4F81-AB37-5250E0F2BCC1}" srcOrd="0" destOrd="0" presId="urn:microsoft.com/office/officeart/2005/8/layout/vList2"/>
    <dgm:cxn modelId="{FC6112FF-74B0-41BE-997C-39B24912407B}" type="presParOf" srcId="{F3975935-861B-4DA2-BDB0-864D96E45EDC}" destId="{C6B47D91-3A5C-42F8-BB2C-15FC691EC5CE}" srcOrd="1" destOrd="0" presId="urn:microsoft.com/office/officeart/2005/8/layout/vList2"/>
    <dgm:cxn modelId="{92BC0AA1-71A4-4729-A485-A0881CA9B1B7}" type="presParOf" srcId="{F3975935-861B-4DA2-BDB0-864D96E45EDC}" destId="{256673EB-EE9A-4A66-89D9-D80E5EBB6318}" srcOrd="2" destOrd="0" presId="urn:microsoft.com/office/officeart/2005/8/layout/vList2"/>
    <dgm:cxn modelId="{08BFD0F3-6944-4FCF-86F8-4C697813407C}" type="presParOf" srcId="{F3975935-861B-4DA2-BDB0-864D96E45EDC}" destId="{73512128-804C-4549-9252-8EBC7016AD68}" srcOrd="3" destOrd="0" presId="urn:microsoft.com/office/officeart/2005/8/layout/vList2"/>
    <dgm:cxn modelId="{AFAF5F31-2E34-4A25-AA4C-9A716D07038E}" type="presParOf" srcId="{F3975935-861B-4DA2-BDB0-864D96E45EDC}" destId="{E21EE340-857B-4E0E-8634-3330CC6DFA11}" srcOrd="4" destOrd="0" presId="urn:microsoft.com/office/officeart/2005/8/layout/vList2"/>
    <dgm:cxn modelId="{1B7FCC93-36B5-4086-BBE2-BA73805DD886}" type="presParOf" srcId="{F3975935-861B-4DA2-BDB0-864D96E45EDC}" destId="{06D4D3D2-39CE-4FAA-B47D-4286D4373592}" srcOrd="5" destOrd="0" presId="urn:microsoft.com/office/officeart/2005/8/layout/vList2"/>
    <dgm:cxn modelId="{E265934E-ECE8-4606-B236-1DBDF33A190C}" type="presParOf" srcId="{F3975935-861B-4DA2-BDB0-864D96E45EDC}" destId="{4307631E-8067-4919-960E-501F9956E69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1CC6C6-AC24-4709-B549-2176BBE2E941}">
      <dsp:nvSpPr>
        <dsp:cNvPr id="0" name=""/>
        <dsp:cNvSpPr/>
      </dsp:nvSpPr>
      <dsp:spPr>
        <a:xfrm>
          <a:off x="0" y="2253"/>
          <a:ext cx="11610975" cy="114205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DDE573-6D22-4EBC-9B20-988C302F3C00}">
      <dsp:nvSpPr>
        <dsp:cNvPr id="0" name=""/>
        <dsp:cNvSpPr/>
      </dsp:nvSpPr>
      <dsp:spPr>
        <a:xfrm>
          <a:off x="345470" y="259214"/>
          <a:ext cx="628128" cy="6281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66DFC9-FD5C-4067-8375-505D31BB9594}">
      <dsp:nvSpPr>
        <dsp:cNvPr id="0" name=""/>
        <dsp:cNvSpPr/>
      </dsp:nvSpPr>
      <dsp:spPr>
        <a:xfrm>
          <a:off x="1319069" y="2253"/>
          <a:ext cx="10291905" cy="11420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867" tIns="120867" rIns="120867" bIns="120867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i="0" kern="1200" dirty="0"/>
            <a:t>The strong lag 1 partial autocorrelation suggests that an AR(1) (Autoregressive model of order 1) might be appropriate for this time series.</a:t>
          </a:r>
          <a:endParaRPr lang="en-US" sz="2000" kern="1200" dirty="0"/>
        </a:p>
      </dsp:txBody>
      <dsp:txXfrm>
        <a:off x="1319069" y="2253"/>
        <a:ext cx="10291905" cy="1142051"/>
      </dsp:txXfrm>
    </dsp:sp>
    <dsp:sp modelId="{2E12BE39-1D46-4DF9-B183-5ADB52FF484E}">
      <dsp:nvSpPr>
        <dsp:cNvPr id="0" name=""/>
        <dsp:cNvSpPr/>
      </dsp:nvSpPr>
      <dsp:spPr>
        <a:xfrm>
          <a:off x="0" y="1429817"/>
          <a:ext cx="11610975" cy="114205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807353-6F5A-4983-B6C1-A73DE8A8A3C0}">
      <dsp:nvSpPr>
        <dsp:cNvPr id="0" name=""/>
        <dsp:cNvSpPr/>
      </dsp:nvSpPr>
      <dsp:spPr>
        <a:xfrm>
          <a:off x="345470" y="1686778"/>
          <a:ext cx="628128" cy="6281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72099B-108F-4D12-B755-94B8A4CCEFD2}">
      <dsp:nvSpPr>
        <dsp:cNvPr id="0" name=""/>
        <dsp:cNvSpPr/>
      </dsp:nvSpPr>
      <dsp:spPr>
        <a:xfrm>
          <a:off x="1319069" y="1429817"/>
          <a:ext cx="10291905" cy="11420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867" tIns="120867" rIns="120867" bIns="120867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i="0" kern="1200"/>
            <a:t>There are no obvious cyclical or seasonal patterns visible in the PACF plot.</a:t>
          </a:r>
          <a:endParaRPr lang="en-US" sz="2000" kern="1200"/>
        </a:p>
      </dsp:txBody>
      <dsp:txXfrm>
        <a:off x="1319069" y="1429817"/>
        <a:ext cx="10291905" cy="1142051"/>
      </dsp:txXfrm>
    </dsp:sp>
    <dsp:sp modelId="{3E0A3866-DAD0-44FA-AAB1-6A2A44D726E6}">
      <dsp:nvSpPr>
        <dsp:cNvPr id="0" name=""/>
        <dsp:cNvSpPr/>
      </dsp:nvSpPr>
      <dsp:spPr>
        <a:xfrm>
          <a:off x="0" y="2857381"/>
          <a:ext cx="11610975" cy="114205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2F531-F929-4370-A995-EA64582FA63F}">
      <dsp:nvSpPr>
        <dsp:cNvPr id="0" name=""/>
        <dsp:cNvSpPr/>
      </dsp:nvSpPr>
      <dsp:spPr>
        <a:xfrm>
          <a:off x="345470" y="3114342"/>
          <a:ext cx="628128" cy="62812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67D233-8D32-49A5-926D-AD44A53E91A2}">
      <dsp:nvSpPr>
        <dsp:cNvPr id="0" name=""/>
        <dsp:cNvSpPr/>
      </dsp:nvSpPr>
      <dsp:spPr>
        <a:xfrm>
          <a:off x="1319069" y="2857381"/>
          <a:ext cx="10291905" cy="11420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867" tIns="120867" rIns="120867" bIns="120867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i="0" kern="1200"/>
            <a:t>This PACF plot suggests that a simple model like ARIMA(1,d,q) might be suitable. Might also try ARIMA(1,d,1)</a:t>
          </a:r>
          <a:endParaRPr lang="en-US" sz="2000" kern="1200"/>
        </a:p>
      </dsp:txBody>
      <dsp:txXfrm>
        <a:off x="1319069" y="2857381"/>
        <a:ext cx="10291905" cy="1142051"/>
      </dsp:txXfrm>
    </dsp:sp>
    <dsp:sp modelId="{FFB9991B-9110-449C-90F1-A596D99CF199}">
      <dsp:nvSpPr>
        <dsp:cNvPr id="0" name=""/>
        <dsp:cNvSpPr/>
      </dsp:nvSpPr>
      <dsp:spPr>
        <a:xfrm>
          <a:off x="0" y="4284945"/>
          <a:ext cx="11610975" cy="114205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914F68-8207-42F8-AF29-0385A01C5747}">
      <dsp:nvSpPr>
        <dsp:cNvPr id="0" name=""/>
        <dsp:cNvSpPr/>
      </dsp:nvSpPr>
      <dsp:spPr>
        <a:xfrm>
          <a:off x="345470" y="4541906"/>
          <a:ext cx="628128" cy="62812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0B4B04-421B-4E46-A136-39B125A7F642}">
      <dsp:nvSpPr>
        <dsp:cNvPr id="0" name=""/>
        <dsp:cNvSpPr/>
      </dsp:nvSpPr>
      <dsp:spPr>
        <a:xfrm>
          <a:off x="1319069" y="4284945"/>
          <a:ext cx="10291905" cy="11420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867" tIns="120867" rIns="120867" bIns="120867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i="0" kern="1200"/>
            <a:t>Stationarity: The rapid decay in partial autocorrelations after lag 1 is a good sign, but doesn't guarantee stationarity. You should still perform formal stationarity tests.</a:t>
          </a:r>
          <a:endParaRPr lang="en-US" sz="2000" kern="1200"/>
        </a:p>
      </dsp:txBody>
      <dsp:txXfrm>
        <a:off x="1319069" y="4284945"/>
        <a:ext cx="10291905" cy="11420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C40A48-5A09-4F81-AB37-5250E0F2BCC1}">
      <dsp:nvSpPr>
        <dsp:cNvPr id="0" name=""/>
        <dsp:cNvSpPr/>
      </dsp:nvSpPr>
      <dsp:spPr>
        <a:xfrm>
          <a:off x="0" y="56422"/>
          <a:ext cx="9231314" cy="1113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i="0" kern="1200"/>
            <a:t>1. Residuals are evenly distributed: The model's errors are random and unbiased.</a:t>
          </a:r>
          <a:endParaRPr lang="en-US" sz="2800" kern="1200"/>
        </a:p>
      </dsp:txBody>
      <dsp:txXfrm>
        <a:off x="54373" y="110795"/>
        <a:ext cx="9122568" cy="1005094"/>
      </dsp:txXfrm>
    </dsp:sp>
    <dsp:sp modelId="{256673EB-EE9A-4A66-89D9-D80E5EBB6318}">
      <dsp:nvSpPr>
        <dsp:cNvPr id="0" name=""/>
        <dsp:cNvSpPr/>
      </dsp:nvSpPr>
      <dsp:spPr>
        <a:xfrm>
          <a:off x="0" y="1250902"/>
          <a:ext cx="9231314" cy="1113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i="0" kern="1200"/>
            <a:t>2. Residuals are approximately normal: The distribution is bell-shaped, but there might be a few outliers.</a:t>
          </a:r>
          <a:endParaRPr lang="en-US" sz="2800" kern="1200"/>
        </a:p>
      </dsp:txBody>
      <dsp:txXfrm>
        <a:off x="54373" y="1305275"/>
        <a:ext cx="9122568" cy="1005094"/>
      </dsp:txXfrm>
    </dsp:sp>
    <dsp:sp modelId="{E21EE340-857B-4E0E-8634-3330CC6DFA11}">
      <dsp:nvSpPr>
        <dsp:cNvPr id="0" name=""/>
        <dsp:cNvSpPr/>
      </dsp:nvSpPr>
      <dsp:spPr>
        <a:xfrm>
          <a:off x="0" y="2445382"/>
          <a:ext cx="9231314" cy="1113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i="0" kern="1200"/>
            <a:t>3. Q-Q plot shows some deviations: The residuals might have outliers.</a:t>
          </a:r>
          <a:endParaRPr lang="en-US" sz="2800" kern="1200"/>
        </a:p>
      </dsp:txBody>
      <dsp:txXfrm>
        <a:off x="54373" y="2499755"/>
        <a:ext cx="9122568" cy="1005094"/>
      </dsp:txXfrm>
    </dsp:sp>
    <dsp:sp modelId="{4307631E-8067-4919-960E-501F9956E69A}">
      <dsp:nvSpPr>
        <dsp:cNvPr id="0" name=""/>
        <dsp:cNvSpPr/>
      </dsp:nvSpPr>
      <dsp:spPr>
        <a:xfrm>
          <a:off x="0" y="3639862"/>
          <a:ext cx="9231314" cy="1113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i="0" kern="1200"/>
            <a:t>4. No significant autocorrelation: The residuals are not correlated with each other.</a:t>
          </a:r>
          <a:endParaRPr lang="en-US" sz="2800" kern="1200"/>
        </a:p>
      </dsp:txBody>
      <dsp:txXfrm>
        <a:off x="54373" y="3694235"/>
        <a:ext cx="9122568" cy="10050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81543-DF87-84C1-657C-3093BECA9F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4E9B3-7710-422F-2ABB-3CD1FC2451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D36CFB-E501-854F-98A4-2FD3772E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2024-08-27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D5978-4B63-B1A6-2969-AAE7B2EC4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B433F-A082-E1CA-0882-7BA48BE2E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56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4320-4DD9-8130-F797-D78ECF41D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2E5D1-7111-64D7-FBD2-01CB4A03E8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80807B-DBEA-1863-7346-82E80F7D1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2024-08-27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FADD3-4380-CD64-A5FB-ECB3D115C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0A839-3A64-ECBD-34D1-C3E12BB98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BE761F-CFB0-A9E5-70B0-6DF6B7DFDF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54650A-C885-BFC9-FD95-9BAD91A88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CC9DD-182A-F3E1-D06E-19C8786E5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2024-08-27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EF131-7EE7-1CE5-746E-D0085429C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FCBFF-F0E4-D15A-D52B-1665C0507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88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E2C18-FBF0-CB2B-4847-4C8985A79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D1221-CB36-9936-E75E-A41649599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22A69-D0B6-4191-99D5-9158F2FF7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2024-08-27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26DFC-8D90-A940-5CAE-99524E4A7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81E364-B364-2152-4939-CB6475F6B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104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6C1EE-B065-2D4B-1652-CE7B9C2C8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4B6615-77EA-2711-009F-B078AA0D6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0A884-4FC9-A4AB-1607-CDA88F121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2024-08-27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1CC23-2DAA-5955-B877-E334DBB9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F7B2D-A095-EE16-758A-A876F12A2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07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5A48E-78A4-3A07-5FBD-2B8D3D63B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91BCD-807E-A08B-FAC2-0891F9E5FB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AEF0B-5AFA-A445-D3B4-BAAFCE04D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25490A-120F-AE09-EC83-ECC778342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2024-08-27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5C37F0-1E60-DD0C-FAB3-9C498F8AA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E27A88-38F3-3CE7-F2E2-0977F0624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42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9D358-F1F1-C4A1-DAB4-8B5ACFD16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63833-0746-73DB-0009-E2BC21044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D5453D-489C-1F4A-3D04-4864F350D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671C7B-C9F1-93FB-6BDC-3FF6AB5106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D03A95-8A75-8669-9E48-5D9953EFF1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BF6E77-753C-C0DC-58D1-0CF910510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2024-08-27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755535-992B-6051-5F6E-19F9A5419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DB4553-168E-86D4-EB9D-D3539AD67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14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6BCCE-2EC2-B4E9-597A-6413B8155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6FDCB-677D-93D4-5EFF-B2C319C10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2024-08-27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528DC4-3277-E53F-10F0-E626693C6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633AC-2036-6720-7495-366304B41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99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9ED13E-B9A5-351C-9CF6-EEB0ABE18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2024-08-27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A7AF87-F802-795D-C2EA-1E8A8DF31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694F2-5A9A-6660-3F32-157350FA2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6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7A41A-CC48-6971-54E6-A77263055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56337-4D37-AC5D-4141-72D26792F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9DD9FD-F8B9-0314-E084-808D6E051D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B86A5A-15FF-C692-4B60-E171590D0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2024-08-27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47E25-2016-D2FD-92AF-9A0625CB3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8E35A8-77DE-314C-1DC7-CCF0040A6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53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9F82A-DBA1-D616-6ACE-9502E8B43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9D5218-2333-5E49-B817-2F76DC1B86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BBA01-C47D-29FE-5382-15D49DAD4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C07B01-0312-4EE8-2845-AE75C848C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2024-08-27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40C794-F9D8-B9F6-30D3-9C76FC9D7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BB2496-9F26-D41E-90C6-EA86E3D1B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646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ABC86C-6171-A77F-0BAF-9220548F6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F747C6-E4C6-AF4A-7126-61EDB8C41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761DF-D13E-D4A2-E1E9-832E6AF433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2024-08-27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7A66B-999A-6D9C-6099-0E1306A880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9133D-3268-923E-A58C-7A23C09C6E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518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ourglass and a calendar">
            <a:extLst>
              <a:ext uri="{FF2B5EF4-FFF2-40B4-BE49-F238E27FC236}">
                <a16:creationId xmlns:a16="http://schemas.microsoft.com/office/drawing/2014/main" id="{A4D6B417-E658-C61F-CF4E-9AC74ACC75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0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786D86-0E6B-4AF8-DFB5-579BFA34E9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506" y="603315"/>
            <a:ext cx="5649211" cy="3685731"/>
          </a:xfrm>
        </p:spPr>
        <p:txBody>
          <a:bodyPr anchor="t">
            <a:normAutofit/>
          </a:bodyPr>
          <a:lstStyle/>
          <a:p>
            <a:pPr algn="l"/>
            <a:r>
              <a:rPr lang="en-GB" sz="6100" b="1" i="0" dirty="0">
                <a:effectLst/>
                <a:highlight>
                  <a:srgbClr val="1C1D20"/>
                </a:highlight>
                <a:latin typeface="zeitung"/>
              </a:rPr>
              <a:t>Time Series Forecasting with Yahoo Stock Price</a:t>
            </a:r>
            <a:endParaRPr lang="en-US" sz="6100" dirty="0"/>
          </a:p>
        </p:txBody>
      </p:sp>
    </p:spTree>
    <p:extLst>
      <p:ext uri="{BB962C8B-B14F-4D97-AF65-F5344CB8AC3E}">
        <p14:creationId xmlns:p14="http://schemas.microsoft.com/office/powerpoint/2010/main" val="3679033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6158DB-1019-DFEC-17F8-A408EEDA9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4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25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extBox 2">
            <a:extLst>
              <a:ext uri="{FF2B5EF4-FFF2-40B4-BE49-F238E27FC236}">
                <a16:creationId xmlns:a16="http://schemas.microsoft.com/office/drawing/2014/main" id="{E95D910F-0DAE-CA3C-277C-0B92E5715F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0188094"/>
              </p:ext>
            </p:extLst>
          </p:nvPr>
        </p:nvGraphicFramePr>
        <p:xfrm>
          <a:off x="219074" y="247650"/>
          <a:ext cx="11610975" cy="5429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896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6F902C-4EF0-CD99-A154-AE4AED147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587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28C601-08EC-797C-7E34-345392D84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696"/>
            <a:ext cx="12192000" cy="680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56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F07C75F0-0A2D-8B2D-ECCD-F7FDE72148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1716801"/>
              </p:ext>
            </p:extLst>
          </p:nvPr>
        </p:nvGraphicFramePr>
        <p:xfrm>
          <a:off x="769936" y="1457326"/>
          <a:ext cx="9231314" cy="48101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89151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F892E19-92E7-4BB2-8C3F-DBDFE8D9D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1E493D3-31D9-4B80-9798-EEA082E12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62E6AA4D-EC17-45B5-B621-DF0FD91FD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56F11D0-7966-41FE-AAB9-EC0C54F11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86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EDE579A-0A12-4A10-85D4-A8DA1663B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5CA79E3-BA58-419A-8541-7498AC2633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2348C622-BC44-4959-B64E-427015FD1F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F8841A98-AA1D-4F65-A368-EF31110B07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6609F08-9B2C-4879-AC68-E3E537BED7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2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6910EFC9-D70D-42FD-BCCD-AB1F710BFD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83BEF371-1E22-4C4F-A62F-AC6B92CAE0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0A7BA99-4CF3-0EE6-E3E3-606F3830B79D}"/>
              </a:ext>
            </a:extLst>
          </p:cNvPr>
          <p:cNvSpPr txBox="1"/>
          <p:nvPr/>
        </p:nvSpPr>
        <p:spPr>
          <a:xfrm>
            <a:off x="1304925" y="1721579"/>
            <a:ext cx="10067925" cy="3952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Models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C143FF-F310-81C1-E8F5-8268171206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22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43EA50-CBD6-882C-3FED-61D8334B5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682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07262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20D453-6A30-0074-508F-6C5C07153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06274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10029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9DE08C-7087-8026-19AB-BDA29B49E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9437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617406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CF87D2-A607-D75E-1EDC-94F43558E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5726" y="-76200"/>
            <a:ext cx="12277725" cy="6934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26711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226D3D-7E6B-4A73-A06D-469088EA8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9137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EB8E75-0C37-BEE4-D945-7F9007546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6675"/>
            <a:ext cx="12191999" cy="69246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27376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314667-A28D-3097-E71E-B44CF5D09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6581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560E9B-CCC8-C85D-4359-A2B2D8E89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5667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F68763-78E3-DBAA-BBA2-EB8E0CED4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22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4CA08B7-4716-4E27-A721-D79C91A21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042933-0A94-4AA9-97E0-FB2288C19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74F2B00-CCCF-4809-9060-BF27174FD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33E2DBD-A7A5-4BF5-A992-DBD2E0622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1254DFF-E2E0-49A3-8171-E187F39D6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5BF8AC9-10AA-4E6A-A51E-BC3868E02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E0B2B43-CFE1-4B34-9AFC-7AA57060E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92F43BB-4B6D-4E46-8A9F-00DC68069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17BC89B9-A6CD-482B-9352-638D0E05A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048164" y="96044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 up image of leaf ridges">
            <a:extLst>
              <a:ext uri="{FF2B5EF4-FFF2-40B4-BE49-F238E27FC236}">
                <a16:creationId xmlns:a16="http://schemas.microsoft.com/office/drawing/2014/main" id="{87901296-B294-346C-DCD4-D8694E1323C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t="10074" r="-1" b="4320"/>
          <a:stretch/>
        </p:blipFill>
        <p:spPr>
          <a:xfrm>
            <a:off x="749021" y="-2704"/>
            <a:ext cx="10731726" cy="61322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8A6606-94AC-2487-F365-80B104B26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8173" y="630936"/>
            <a:ext cx="7315200" cy="270201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  <a:br>
              <a:rPr lang="en-US" sz="4800">
                <a:solidFill>
                  <a:schemeClr val="bg1"/>
                </a:solidFill>
              </a:rPr>
            </a:br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53329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31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0861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E6AFDBD-90F8-9872-502A-117E63F5F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2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94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71BDCB-18FA-9F2E-A3E8-6E595F9E0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700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296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5A5413-80E1-1912-0BA5-E540A09F5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434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18A86B-F259-0EC4-9419-10EE8FC1D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94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90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F9853B-7660-BA8E-215F-173C94F9B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471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BE480-2625-15C1-55F1-34A6B805B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035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940CC0-89D5-9ECC-C698-1708C5644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075"/>
            <a:ext cx="12192000" cy="66389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4354DD-59E8-1075-0A48-9C0AD30DA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666751"/>
            <a:ext cx="11563349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143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316</TotalTime>
  <Words>177</Words>
  <Application>Microsoft Office PowerPoint</Application>
  <PresentationFormat>Widescreen</PresentationFormat>
  <Paragraphs>11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Aptos</vt:lpstr>
      <vt:lpstr>Aptos Display</vt:lpstr>
      <vt:lpstr>Arial</vt:lpstr>
      <vt:lpstr>zeitung</vt:lpstr>
      <vt:lpstr>Office Theme</vt:lpstr>
      <vt:lpstr>Time Series Forecasting with Yahoo Stock Price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Emad Ali</dc:creator>
  <cp:lastModifiedBy>Emad Ali</cp:lastModifiedBy>
  <cp:revision>4</cp:revision>
  <dcterms:created xsi:type="dcterms:W3CDTF">2024-08-26T17:06:47Z</dcterms:created>
  <dcterms:modified xsi:type="dcterms:W3CDTF">2024-08-27T12:00:08Z</dcterms:modified>
</cp:coreProperties>
</file>

<file path=docProps/thumbnail.jpeg>
</file>